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5BE6EF-4EAD-43FE-B9A4-73ADB1A3CF44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BC7FB-2B65-4772-AFFC-FC05598335B7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B1F83-19A5-4A08-A2D9-9406517175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97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B1F83-19A5-4A08-A2D9-94065171751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33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F2A74C4-8D7F-4E6B-9BB0-04CD2B75330A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E96400A-36A4-418D-9F55-774C4FB111C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609600"/>
            <a:ext cx="6172200" cy="189436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Soil Water and Fertilizer Measurement System Using Arduino and RS485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0D2075-1C6A-4657-AD4C-78D11E04839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55800" y="4966901"/>
            <a:ext cx="65786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Rimzim Bhurrak,Sajan Kushwaha,Vaishnavi Kachhi,Vindrawati Patel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College: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Shri Ram Group of Institutions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Electronics and Communication Engineering</a:t>
            </a:r>
            <a:endParaRPr lang="en-US" altLang="en-US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Supervisor: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Prof.Asmit Soni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CD8DF-D449-44CE-B7AB-8E491DD4435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685800"/>
            <a:ext cx="7467600" cy="5788152"/>
          </a:xfrm>
        </p:spPr>
        <p:txBody>
          <a:bodyPr>
            <a:normAutofit/>
          </a:bodyPr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&amp; GUI Development:</a:t>
            </a:r>
          </a:p>
          <a:p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Python-Based GUI: </a:t>
            </a:r>
            <a:r>
              <a:rPr lang="en-IN" sz="2200">
                <a:latin typeface="Times New Roman" panose="02020603050405020304" pitchFamily="18" charset="0"/>
                <a:cs typeface="Times New Roman" panose="02020603050405020304" pitchFamily="18" charset="0"/>
              </a:rPr>
              <a:t>Uses Matplotlib &amp; Tkinter to display real-time sensor data.</a:t>
            </a:r>
          </a:p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 </a:t>
            </a:r>
            <a:r>
              <a:rPr lang="en-IN" sz="2200">
                <a:latin typeface="Times New Roman" panose="02020603050405020304" pitchFamily="18" charset="0"/>
                <a:cs typeface="Times New Roman" panose="02020603050405020304" pitchFamily="18" charset="0"/>
              </a:rPr>
              <a:t>Allows easy monitoring of soil NPK &amp; moisture levels.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DAD93-4FD0-4982-8726-8A1216ED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19400"/>
            <a:ext cx="6477000" cy="36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CD81-6DB2-4DE3-812B-1E06D4BD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>
            <a:normAutofit/>
          </a:bodyPr>
          <a:lstStyle/>
          <a:p>
            <a:pPr algn="ctr"/>
            <a:r>
              <a:rPr lang="en-GB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 AND COST ANALYSIS</a:t>
            </a:r>
            <a:endParaRPr lang="en-I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7BD16-3CF5-44DA-A08B-FA4C69A4949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>
            <a:normAutofit lnSpcReduction="10000"/>
          </a:bodyPr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Duration: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3-4 Months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Hardware Selection &amp; Purchase: 1-2 Weeks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 &amp; Assembly: 2-3 Weeks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&amp; Testing: 3-4 Weeks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&amp; Deployment: 2 Weeks</a:t>
            </a:r>
          </a:p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Total Estimated Cost: ₹4000 - ₹7000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(Arduino/ESP32): ₹600 - ₹1200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Sensors (Moisture, Temp &amp; Humidity): ₹350 - ₹700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Relay Module &amp; Water Pump: ₹650 - ₹1800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GSM/Wi-Fi Module: ₹800 - ₹1500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(Battery/Solar): ₹1000 - ₹3000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 (PCB, Wires, etc.): ₹500 - ₹1000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857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EEAF-9836-47D3-BB23-F1254A7C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9.APPLICATIONS</a:t>
            </a: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E336C-DAED-4C33-8BDE-FEE431E74B3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Smart Agriculture: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Automates irrigation, reducing labor and water wastage.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Greenhouse Monitoring: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Maintains optimal conditions for plant growth.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Soil Health Analysis: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Helps farmers understand soil moisture trends.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Remote Farm Management: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Enables real-time data access from distant locations.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Urban Gardening: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Useful for automated watering systems in rooftop and indoor farming.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275DB-2CC0-4FA4-B33C-C8A76377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73162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10.FUTURE  ASPECTS</a:t>
            </a: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3182-36EE-4A87-B29E-0D96811E811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467600" cy="5330952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The project can be further enhanced through:</a:t>
            </a:r>
          </a:p>
          <a:p>
            <a:pPr marL="0" indent="0">
              <a:buNone/>
            </a:pPr>
            <a:endParaRPr lang="en-GB"/>
          </a:p>
          <a:p>
            <a:r>
              <a:rPr lang="en-GB" b="1"/>
              <a:t>Artificial Intelligence Integration:</a:t>
            </a:r>
            <a:endParaRPr lang="en-GB"/>
          </a:p>
          <a:p>
            <a:pPr lvl="1"/>
            <a:r>
              <a:rPr lang="en-GB"/>
              <a:t>AI algorithms for predicting weather conditions and soil needs.</a:t>
            </a:r>
          </a:p>
          <a:p>
            <a:r>
              <a:rPr lang="en-GB" b="1"/>
              <a:t>Drone Integration for Monitoring:</a:t>
            </a:r>
            <a:endParaRPr lang="en-GB"/>
          </a:p>
          <a:p>
            <a:pPr lvl="1"/>
            <a:r>
              <a:rPr lang="en-GB"/>
              <a:t>Drones with cameras and sensors for better field coverage.</a:t>
            </a:r>
          </a:p>
          <a:p>
            <a:r>
              <a:rPr lang="en-GB" b="1"/>
              <a:t>Machine Learning for Crop Disease Detection:</a:t>
            </a:r>
            <a:endParaRPr lang="en-GB"/>
          </a:p>
          <a:p>
            <a:pPr lvl="1"/>
            <a:r>
              <a:rPr lang="en-GB"/>
              <a:t>AI-based image processing for identifying plant diseases early.</a:t>
            </a:r>
          </a:p>
          <a:p>
            <a:r>
              <a:rPr lang="en-GB" b="1"/>
              <a:t>Solar-Powered IoT System:</a:t>
            </a:r>
            <a:endParaRPr lang="en-GB"/>
          </a:p>
          <a:p>
            <a:pPr lvl="1"/>
            <a:r>
              <a:rPr lang="en-GB"/>
              <a:t>Reduces energy dependency by using solar panels for power.</a:t>
            </a:r>
          </a:p>
          <a:p>
            <a:r>
              <a:rPr lang="en-GB" b="1"/>
              <a:t>Blockchain for Agricultural Data Security:</a:t>
            </a:r>
            <a:endParaRPr lang="en-GB"/>
          </a:p>
          <a:p>
            <a:pPr lvl="1"/>
            <a:r>
              <a:rPr lang="en-GB"/>
              <a:t>Secures farmer data and transactions for precision agriculture.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61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E1F5-F4A2-4772-86BD-2268F657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3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11.CONCLUTION</a:t>
            </a: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A60D-5C8D-4CF4-A2B4-3B6C77FE742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467600" cy="5257800"/>
          </a:xfrm>
        </p:spPr>
        <p:txBody>
          <a:bodyPr>
            <a:normAutofit/>
          </a:bodyPr>
          <a:lstStyle/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Real-Time Soil Water and Fertilizer Measurement System</a:t>
            </a:r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an efficient tool for </a:t>
            </a:r>
            <a:r>
              <a:rPr lang="en-GB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farmers, gardeners, and researchers</a:t>
            </a:r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to monitor and manage soil conditions. By leveraging </a:t>
            </a:r>
            <a:r>
              <a:rPr lang="en-GB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on soil moisture and NPK levels</a:t>
            </a:r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ensures </a:t>
            </a:r>
            <a:r>
              <a:rPr lang="en-GB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optimized water and fertilizer usage</a:t>
            </a:r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enhancing </a:t>
            </a:r>
            <a:r>
              <a:rPr lang="en-GB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crop health and productivity</a:t>
            </a:r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/>
              <a:t>Key Highlights:</a:t>
            </a:r>
          </a:p>
          <a:p>
            <a:r>
              <a:rPr lang="en-IN" sz="1800" b="1"/>
              <a:t>Efficient Water Management</a:t>
            </a:r>
            <a:endParaRPr lang="en-IN" sz="1800"/>
          </a:p>
          <a:p>
            <a:r>
              <a:rPr lang="en-IN" sz="1800" b="1"/>
              <a:t>Smart Fertilization</a:t>
            </a:r>
            <a:endParaRPr lang="en-IN" sz="1800"/>
          </a:p>
          <a:p>
            <a:r>
              <a:rPr lang="en-IN" sz="1800" b="1"/>
              <a:t>Eco-Friendly</a:t>
            </a:r>
            <a:r>
              <a:rPr lang="en-IN" sz="1800"/>
              <a:t> </a:t>
            </a:r>
          </a:p>
          <a:p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64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03359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1.PROJECT OBJECTIVE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5775" y="1371600"/>
            <a:ext cx="7467600" cy="5026152"/>
          </a:xfrm>
        </p:spPr>
        <p:txBody>
          <a:bodyPr>
            <a:normAutofit fontScale="92500" lnSpcReduction="10000"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of this project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"Real-Time Soil Water and Fertilizer Measurement System Using Arduino and RS485"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is to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enhance agricultural efficiency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through an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 monitoring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control system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. By integrating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IoT-based smart farming techniques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, this system provides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on soil moisture, temperature, and humidity,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ensuring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optimal irrigation and resource utilization. The project aims to</a:t>
            </a:r>
            <a:r>
              <a:rPr lang="en-GB" b="1"/>
              <a:t>:</a:t>
            </a:r>
          </a:p>
          <a:p>
            <a:pPr marL="0" indent="0">
              <a:buNone/>
            </a:pPr>
            <a:endParaRPr lang="en-GB"/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Improve crop yield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by maintaining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ideal soil conditions.</a:t>
            </a: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Reduce water wastage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automating irrigation systems.</a:t>
            </a: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Enable remote monitoring and control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of agricultural processes.</a:t>
            </a: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Minimize human effort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and intervention in field operations.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BACKGROUND</a:t>
            </a:r>
            <a:br>
              <a:rPr lang="en-US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>
            <a:normAutofit fontScale="92500" lnSpcReduction="20000"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is the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backbone of many economies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, yet challenges such as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erratic weather patterns, overuse of water, and inefficient farming practices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lead to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reduced productivity. Traditional farming methods are labor-intensive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and lack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 precision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, resulting in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resource wastage.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With the advancement of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systems, IoT, and machine learning, smart farming techniques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are being adopted to:</a:t>
            </a:r>
          </a:p>
          <a:p>
            <a:pPr marL="0" indent="0">
              <a:buNone/>
            </a:pPr>
            <a:endParaRPr lang="en-GB"/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Provide farmers with real-time insights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into soil and crop conditions.</a:t>
            </a: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Automate irrigation and nutrient management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based on sensor data.</a:t>
            </a: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Improve decision-making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insights.</a:t>
            </a: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Reduce dependency on manual labor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, making farming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more efficient and sustainable.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C926-8F4F-4013-8E4B-04C5FB50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3.FEATURES OF PROJECT</a:t>
            </a: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DFA19-6FC6-4B67-A67F-E09048FE57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28725"/>
            <a:ext cx="7467600" cy="5330824"/>
          </a:xfrm>
        </p:spPr>
        <p:txBody>
          <a:bodyPr>
            <a:normAutofit fontScale="77500" lnSpcReduction="20000"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smart agricultural system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integrates multiple features for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 farm management: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Monitoring: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Continuous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moisture, temperature, and humidity sensors.</a:t>
            </a:r>
          </a:p>
          <a:p>
            <a:pPr lvl="1"/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Instant alerts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on abnormal conditions.</a:t>
            </a: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 Irrigation System: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The system turns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water pumps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ON/OFF based on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levels.</a:t>
            </a:r>
          </a:p>
          <a:p>
            <a:pPr lvl="1"/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Prevents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over-irrigation or under-irrigation, optimizing water usage.</a:t>
            </a: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Remote Access and Control: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Farmers can monitor and control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the system via a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mobile app or web interface.</a:t>
            </a:r>
          </a:p>
          <a:p>
            <a:pPr lvl="1"/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IoT integration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data to be accessed from anywhere.</a:t>
            </a: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and Energy Efficient: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low-power microcontrollers and sensors.</a:t>
            </a:r>
          </a:p>
          <a:p>
            <a:pPr lvl="1"/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powered by solar panels for sustainable operation.</a:t>
            </a:r>
          </a:p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and Predictive Maintenance: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Logs environmental data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analysis.</a:t>
            </a:r>
          </a:p>
          <a:p>
            <a:pPr lvl="1"/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insights to improve farming practices.</a:t>
            </a:r>
          </a:p>
          <a:p>
            <a:pPr marL="365760" lvl="1" indent="0">
              <a:buNone/>
            </a:pPr>
            <a:endParaRPr lang="en-GB" sz="5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08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CA08-AA7C-4978-B56B-1B1CBE09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 DIAGRAM</a:t>
            </a:r>
            <a:br>
              <a:rPr lang="en-US"/>
            </a:br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7711973-8315-459B-8DBA-78B1FACBC77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" y="1295400"/>
            <a:ext cx="7310437" cy="4873625"/>
          </a:xfrm>
        </p:spPr>
      </p:pic>
    </p:spTree>
    <p:extLst>
      <p:ext uri="{BB962C8B-B14F-4D97-AF65-F5344CB8AC3E}">
        <p14:creationId xmlns:p14="http://schemas.microsoft.com/office/powerpoint/2010/main" val="116873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52B5-4A9C-40B8-8399-524F83E0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CIRCUIT DIAGRAM</a:t>
            </a:r>
            <a:br>
              <a:rPr lang="en-US"/>
            </a:br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66BD9E-9315-448A-B31B-C758F2C92EB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3" y="1295400"/>
            <a:ext cx="7310437" cy="4873625"/>
          </a:xfrm>
        </p:spPr>
      </p:pic>
    </p:spTree>
    <p:extLst>
      <p:ext uri="{BB962C8B-B14F-4D97-AF65-F5344CB8AC3E}">
        <p14:creationId xmlns:p14="http://schemas.microsoft.com/office/powerpoint/2010/main" val="4226894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F754-AC5A-4EE4-8F79-5A375FA2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3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US" sz="33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COMPONENTS</a:t>
            </a: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02628-903F-4882-9E6C-084BDBF8197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467600" cy="5254752"/>
          </a:xfrm>
        </p:spPr>
        <p:txBody>
          <a:bodyPr>
            <a:normAutofit/>
          </a:bodyPr>
          <a:lstStyle/>
          <a:p>
            <a:r>
              <a:rPr lang="en-GB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Arduino Microcontroller : </a:t>
            </a:r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central unit for processing sensor data and managing communication. </a:t>
            </a:r>
          </a:p>
          <a:p>
            <a:endParaRPr 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1"/>
              <a:t>Soil NPK Sensor : </a:t>
            </a:r>
            <a:r>
              <a:rPr lang="en-GB" sz="1600"/>
              <a:t>Measures the levels of Nitrogen, Phosphorus, and Potassium in the soil.</a:t>
            </a:r>
            <a:r>
              <a:rPr lang="en-GB"/>
              <a:t> </a:t>
            </a: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20251-1C9D-490C-BCA7-ECFD333A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41236"/>
            <a:ext cx="3352800" cy="1702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35AB2C-37B6-4953-A538-D59A82C5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28" y="4387849"/>
            <a:ext cx="2462543" cy="17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65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0F3D5-E975-467C-BC93-41CA55BDB9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52400"/>
            <a:ext cx="7467600" cy="632155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/>
          </a:p>
          <a:p>
            <a:r>
              <a:rPr lang="en-GB" sz="7200" b="1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Sensor: </a:t>
            </a:r>
            <a:r>
              <a:rPr lang="en-GB" sz="7200">
                <a:latin typeface="Times New Roman" panose="02020603050405020304" pitchFamily="18" charset="0"/>
                <a:cs typeface="Times New Roman" panose="02020603050405020304" pitchFamily="18" charset="0"/>
              </a:rPr>
              <a:t>Monitors the moisture content of the soil.</a:t>
            </a:r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IN" sz="4200"/>
          </a:p>
          <a:p>
            <a:r>
              <a:rPr lang="en-GB" sz="6800" b="1">
                <a:latin typeface="Times New Roman" panose="02020603050405020304" pitchFamily="18" charset="0"/>
                <a:cs typeface="Times New Roman" panose="02020603050405020304" pitchFamily="18" charset="0"/>
              </a:rPr>
              <a:t>RS485 Module (TTL to RS485): </a:t>
            </a:r>
            <a:r>
              <a:rPr lang="en-GB" sz="6800">
                <a:latin typeface="Times New Roman" panose="02020603050405020304" pitchFamily="18" charset="0"/>
                <a:cs typeface="Times New Roman" panose="02020603050405020304" pitchFamily="18" charset="0"/>
              </a:rPr>
              <a:t>Ensures reliable data transmission over long distances</a:t>
            </a:r>
            <a:r>
              <a:rPr lang="en-GB" sz="6800"/>
              <a:t>. </a:t>
            </a:r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pPr marL="0" indent="0">
              <a:buNone/>
            </a:pPr>
            <a:endParaRPr lang="en-GB" sz="4200"/>
          </a:p>
          <a:p>
            <a:pPr marL="0" indent="0">
              <a:buNone/>
            </a:pPr>
            <a:endParaRPr lang="en-IN" sz="4200"/>
          </a:p>
          <a:p>
            <a:r>
              <a:rPr lang="en-GB" sz="7200" b="1">
                <a:latin typeface="Times New Roman" panose="02020603050405020304" pitchFamily="18" charset="0"/>
                <a:cs typeface="Times New Roman" panose="02020603050405020304" pitchFamily="18" charset="0"/>
              </a:rPr>
              <a:t>USB Connection: </a:t>
            </a:r>
            <a:r>
              <a:rPr lang="en-GB" sz="720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 data transfer from the Arduino to the laptop. </a:t>
            </a:r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4200"/>
          </a:p>
          <a:p>
            <a:endParaRPr lang="en-GB" sz="1600"/>
          </a:p>
          <a:p>
            <a:endParaRPr lang="en-GB" sz="1600"/>
          </a:p>
          <a:p>
            <a:endParaRPr lang="en-GB" sz="1600"/>
          </a:p>
          <a:p>
            <a:pPr marL="0" indent="0">
              <a:buNone/>
            </a:pPr>
            <a:endParaRPr lang="en-GB" sz="1600"/>
          </a:p>
          <a:p>
            <a:endParaRPr lang="en-GB" sz="1600"/>
          </a:p>
          <a:p>
            <a:endParaRPr lang="en-GB" sz="1600"/>
          </a:p>
          <a:p>
            <a:endParaRPr lang="en-GB" sz="1600"/>
          </a:p>
          <a:p>
            <a:endParaRPr lang="en-GB" sz="1600"/>
          </a:p>
          <a:p>
            <a:endParaRPr lang="en-GB" sz="1600"/>
          </a:p>
          <a:p>
            <a:pPr marL="0" indent="0">
              <a:buNone/>
            </a:pPr>
            <a:r>
              <a:rPr lang="en-GB" sz="1600"/>
              <a:t> </a:t>
            </a:r>
          </a:p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CEE5A-1578-4E1C-82AE-59A6D95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533400"/>
            <a:ext cx="2353901" cy="1756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A7F4B-042F-4355-AD3D-496DDFA70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615729"/>
            <a:ext cx="3352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EEA6F-7D54-44F2-9964-0561459A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SOFTWARE</a:t>
            </a: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8CD6D-51B7-477A-ADF2-08A81CDA5A1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Arduino code for all sensors: </a:t>
            </a:r>
          </a:p>
          <a:p>
            <a:r>
              <a:rPr lang="en-GB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Sensor Integration:</a:t>
            </a:r>
            <a:r>
              <a:rPr lang="en-GB" sz="220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GB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</a:t>
            </a:r>
            <a:r>
              <a:rPr lang="en-GB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NPK &amp; moisture sensors</a:t>
            </a:r>
            <a:r>
              <a:rPr lang="en-GB" sz="2200">
                <a:latin typeface="Times New Roman" panose="02020603050405020304" pitchFamily="18" charset="0"/>
                <a:cs typeface="Times New Roman" panose="02020603050405020304" pitchFamily="18" charset="0"/>
              </a:rPr>
              <a:t> to measure Nitrogen, Phosphorus,Potassium,and moisture levels.</a:t>
            </a:r>
          </a:p>
          <a:p>
            <a:r>
              <a:rPr lang="en-GB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Processing:</a:t>
            </a:r>
            <a:r>
              <a:rPr lang="en-GB" sz="2200">
                <a:latin typeface="Times New Roman" panose="02020603050405020304" pitchFamily="18" charset="0"/>
                <a:cs typeface="Times New Roman" panose="02020603050405020304" pitchFamily="18" charset="0"/>
              </a:rPr>
              <a:t>Reads sensor data at intervals,processes it for accuracy.</a:t>
            </a:r>
          </a:p>
          <a:p>
            <a:r>
              <a:rPr lang="en-GB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RS485 Communication:</a:t>
            </a:r>
            <a:r>
              <a:rPr lang="en-GB" sz="2200">
                <a:latin typeface="Times New Roman" panose="02020603050405020304" pitchFamily="18" charset="0"/>
                <a:cs typeface="Times New Roman" panose="02020603050405020304" pitchFamily="18" charset="0"/>
              </a:rPr>
              <a:t>Tranismits data over </a:t>
            </a:r>
            <a:r>
              <a:rPr lang="en-GB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RS485 module </a:t>
            </a:r>
            <a:r>
              <a:rPr lang="en-GB" sz="2200">
                <a:latin typeface="Times New Roman" panose="02020603050405020304" pitchFamily="18" charset="0"/>
                <a:cs typeface="Times New Roman" panose="02020603050405020304" pitchFamily="18" charset="0"/>
              </a:rPr>
              <a:t>for long-range,stable communication.</a:t>
            </a:r>
          </a:p>
          <a:p>
            <a:r>
              <a:rPr lang="en-GB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Monitoring:</a:t>
            </a:r>
            <a:r>
              <a:rPr lang="en-GB" sz="2200">
                <a:latin typeface="Times New Roman" panose="02020603050405020304" pitchFamily="18" charset="0"/>
                <a:cs typeface="Times New Roman" panose="02020603050405020304" pitchFamily="18" charset="0"/>
              </a:rPr>
              <a:t>Initially</a:t>
            </a:r>
            <a:r>
              <a:rPr lang="en-GB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>
                <a:latin typeface="Times New Roman" panose="02020603050405020304" pitchFamily="18" charset="0"/>
                <a:cs typeface="Times New Roman" panose="02020603050405020304" pitchFamily="18" charset="0"/>
              </a:rPr>
              <a:t>sends via </a:t>
            </a:r>
            <a:r>
              <a:rPr lang="en-GB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USB to laptop </a:t>
            </a:r>
            <a:r>
              <a:rPr lang="en-GB" sz="2200">
                <a:latin typeface="Times New Roman" panose="02020603050405020304" pitchFamily="18" charset="0"/>
                <a:cs typeface="Times New Roman" panose="02020603050405020304" pitchFamily="18" charset="0"/>
              </a:rPr>
              <a:t>for visualization.</a:t>
            </a:r>
          </a:p>
          <a:p>
            <a:r>
              <a:rPr lang="en-GB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Programming:</a:t>
            </a:r>
            <a:r>
              <a:rPr lang="en-GB" sz="2200">
                <a:latin typeface="Times New Roman" panose="02020603050405020304" pitchFamily="18" charset="0"/>
                <a:cs typeface="Times New Roman" panose="02020603050405020304" pitchFamily="18" charset="0"/>
              </a:rPr>
              <a:t>Handling </a:t>
            </a:r>
            <a:r>
              <a:rPr lang="en-GB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acquisition,processing,and transmission efficiently.</a:t>
            </a:r>
            <a:endParaRPr lang="en-IN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509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254</TotalTime>
  <Words>930</Words>
  <Application>Microsoft Office PowerPoint</Application>
  <PresentationFormat>On-screen Show (4:3)</PresentationFormat>
  <Paragraphs>149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Century Schoolbook</vt:lpstr>
      <vt:lpstr>Times New Roman</vt:lpstr>
      <vt:lpstr>Wingdings</vt:lpstr>
      <vt:lpstr>Wingdings 2</vt:lpstr>
      <vt:lpstr>Oriel</vt:lpstr>
      <vt:lpstr>Real-Time Soil Water and Fertilizer Measurement System Using Arduino and RS485</vt:lpstr>
      <vt:lpstr>1.PROJECT OBJECTIVE</vt:lpstr>
      <vt:lpstr>2. BACKGROUND </vt:lpstr>
      <vt:lpstr>3.FEATURES OF PROJECT </vt:lpstr>
      <vt:lpstr>4. BLOCK DIAGRAM </vt:lpstr>
      <vt:lpstr>5. CIRCUIT DIAGRAM </vt:lpstr>
      <vt:lpstr>6. HARDWARE COMPONENTS </vt:lpstr>
      <vt:lpstr>PowerPoint Presentation</vt:lpstr>
      <vt:lpstr>7. SOFTWARE </vt:lpstr>
      <vt:lpstr>PowerPoint Presentation</vt:lpstr>
      <vt:lpstr>8. TIME AND COST ANALYSIS</vt:lpstr>
      <vt:lpstr>9.APPLICATIONS </vt:lpstr>
      <vt:lpstr>10.FUTURE  ASPECTS </vt:lpstr>
      <vt:lpstr>11.CONCLUTION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 PAGE</dc:title>
  <dc:creator>SRIST-EC-HOD</dc:creator>
  <cp:lastModifiedBy>HP</cp:lastModifiedBy>
  <cp:revision>27</cp:revision>
  <dcterms:created xsi:type="dcterms:W3CDTF">2025-04-03T05:24:08Z</dcterms:created>
  <dcterms:modified xsi:type="dcterms:W3CDTF">2025-04-04T08:57:24Z</dcterms:modified>
</cp:coreProperties>
</file>